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nels title.png"/>
          <p:cNvPicPr>
            <a:picLocks noChangeAspect="1"/>
          </p:cNvPicPr>
          <p:nvPr/>
        </p:nvPicPr>
        <p:blipFill>
          <a:blip r:embed="rId2" cstate="print"/>
          <a:srcRect t="579" b="965"/>
          <a:stretch>
            <a:fillRect/>
          </a:stretch>
        </p:blipFill>
        <p:spPr>
          <a:xfrm>
            <a:off x="0" y="0"/>
            <a:ext cx="42546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81000"/>
            <a:ext cx="4191000" cy="306705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810000"/>
            <a:ext cx="4191000" cy="1143000"/>
          </a:xfrm>
        </p:spPr>
        <p:txBody>
          <a:bodyPr>
            <a:normAutofit/>
          </a:bodyPr>
          <a:lstStyle>
            <a:lvl1pPr marL="0" indent="0" algn="l">
              <a:buNone/>
              <a:defRPr sz="18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0" y="3505200"/>
            <a:ext cx="41910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800" y="368301"/>
            <a:ext cx="1143000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609599"/>
            <a:ext cx="4724400" cy="55006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7200" b="1" kern="1200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atin typeface="+mn-lt"/>
                <a:ea typeface="+mn-ea"/>
                <a:cs typeface="+mn-cs"/>
              </a:defRPr>
            </a:lvl1pPr>
          </a:lstStyle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tent 2.png"/>
          <p:cNvPicPr>
            <a:picLocks noChangeAspect="1"/>
          </p:cNvPicPr>
          <p:nvPr/>
        </p:nvPicPr>
        <p:blipFill>
          <a:blip r:embed="rId2" cstate="print"/>
          <a:srcRect l="70112" r="4801" b="2931"/>
          <a:stretch>
            <a:fillRect/>
          </a:stretch>
        </p:blipFill>
        <p:spPr>
          <a:xfrm flipH="1">
            <a:off x="-1" y="0"/>
            <a:ext cx="240957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308972"/>
            <a:ext cx="5943600" cy="2352675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4684059"/>
            <a:ext cx="5943600" cy="11071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  <a:defRPr sz="18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436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436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194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9436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8450" y="3943350"/>
            <a:ext cx="5875338" cy="1162050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354106"/>
            <a:ext cx="6172200" cy="3200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8450" y="5105401"/>
            <a:ext cx="5875338" cy="100488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0" y="3941064"/>
            <a:ext cx="5879592" cy="116128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356616"/>
            <a:ext cx="6172200" cy="3200400"/>
          </a:xfrm>
          <a:prstGeom prst="roundRect">
            <a:avLst>
              <a:gd name="adj" fmla="val 12886"/>
            </a:avLst>
          </a:prstGeom>
          <a:effectLst>
            <a:reflection blurRad="6350" stA="50000" endA="275" endPos="40000" dist="101600" dir="5400000" sy="-100000" algn="bl" rotWithShape="0"/>
            <a:softEdge rad="63500"/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0" y="5102352"/>
            <a:ext cx="5879592" cy="100584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content 2.png"/>
          <p:cNvPicPr>
            <a:picLocks noChangeAspect="1"/>
          </p:cNvPicPr>
          <p:nvPr/>
        </p:nvPicPr>
        <p:blipFill>
          <a:blip r:embed="rId13" cstate="print"/>
          <a:srcRect r="4801" b="2931"/>
          <a:stretch>
            <a:fillRect/>
          </a:stretch>
        </p:blipFill>
        <p:spPr>
          <a:xfrm flipH="1">
            <a:off x="-1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580094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981200"/>
            <a:ext cx="5867400" cy="41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580094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D7404E69-2633-426A-AC75-373D44C6A3D4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412" y="2693894"/>
            <a:ext cx="1452282" cy="137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0" b="1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</a:defRPr>
            </a:lvl1pPr>
          </a:lstStyle>
          <a:p>
            <a:fld id="{C4F235CC-C04E-4BA1-917D-5F2A66F5B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"/>
        <a:defRPr sz="20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 of 1812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American Pageant- CH 12</a:t>
            </a:r>
          </a:p>
          <a:p>
            <a:r>
              <a:rPr lang="en-US" dirty="0" smtClean="0"/>
              <a:t>M. Carter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Ghent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Signed in Belgium</a:t>
            </a:r>
          </a:p>
          <a:p>
            <a:r>
              <a:rPr lang="en-US" sz="2800" dirty="0" smtClean="0"/>
              <a:t>1814</a:t>
            </a:r>
          </a:p>
          <a:p>
            <a:r>
              <a:rPr lang="en-US" sz="2800" dirty="0" smtClean="0"/>
              <a:t>Stalemate- “Not one Inch of Territory Ceded or Lost.”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Hartford Convention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New England Federalists</a:t>
            </a:r>
          </a:p>
          <a:p>
            <a:r>
              <a:rPr lang="en-US" sz="2400" dirty="0" smtClean="0"/>
              <a:t>Mass, Conn, RI, NH, </a:t>
            </a:r>
            <a:r>
              <a:rPr lang="en-US" sz="2400" dirty="0" err="1" smtClean="0"/>
              <a:t>Vt</a:t>
            </a:r>
            <a:endParaRPr lang="en-US" sz="2400" dirty="0" smtClean="0"/>
          </a:p>
          <a:p>
            <a:r>
              <a:rPr lang="en-US" sz="2400" dirty="0" smtClean="0"/>
              <a:t>List of grievances and demands:</a:t>
            </a:r>
          </a:p>
          <a:p>
            <a:pPr lvl="1"/>
            <a:r>
              <a:rPr lang="en-US" dirty="0" smtClean="0"/>
              <a:t>2/3 Congress required to-</a:t>
            </a:r>
          </a:p>
          <a:p>
            <a:pPr lvl="1"/>
            <a:r>
              <a:rPr lang="en-US" dirty="0" smtClean="0"/>
              <a:t>Amend the Constitution</a:t>
            </a:r>
          </a:p>
          <a:p>
            <a:pPr lvl="1"/>
            <a:r>
              <a:rPr lang="en-US" dirty="0" smtClean="0"/>
              <a:t>Place a new embargo</a:t>
            </a:r>
          </a:p>
          <a:p>
            <a:pPr lvl="1"/>
            <a:r>
              <a:rPr lang="en-US" dirty="0" smtClean="0"/>
              <a:t>Admit new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Wanted to eliminate the 3/5 compromise because it gave the South an unfair advantage</a:t>
            </a:r>
          </a:p>
          <a:p>
            <a:pPr lvl="1"/>
            <a:r>
              <a:rPr lang="en-US" dirty="0" smtClean="0"/>
              <a:t>Only allow a single term presidency</a:t>
            </a:r>
          </a:p>
          <a:p>
            <a:pPr lvl="1"/>
            <a:r>
              <a:rPr lang="en-US" dirty="0" smtClean="0"/>
              <a:t>Prevent the continuation of the “Virginia Dynasty” by disallowing more than one president from a single state in consecutive years</a:t>
            </a:r>
          </a:p>
          <a:p>
            <a:pPr lvl="1"/>
            <a:r>
              <a:rPr lang="en-US" dirty="0" smtClean="0"/>
              <a:t>Repayment for lost and damaged goods (government would pay)- because of embargo and </a:t>
            </a:r>
            <a:r>
              <a:rPr lang="en-US" dirty="0" err="1" smtClean="0"/>
              <a:t>impressment</a:t>
            </a:r>
            <a:r>
              <a:rPr lang="en-US" dirty="0" smtClean="0"/>
              <a:t> and war</a:t>
            </a:r>
          </a:p>
          <a:p>
            <a:pPr lvl="1"/>
            <a:r>
              <a:rPr lang="en-US" dirty="0" smtClean="0"/>
              <a:t>The most radical members called for session from the United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delegation arrived in DC at the same time as the news of the Treaty of Ghent and Jackson’s victory in New Orleans.</a:t>
            </a:r>
          </a:p>
          <a:p>
            <a:r>
              <a:rPr lang="en-US" dirty="0" smtClean="0"/>
              <a:t>New England appears traitorous and petty.</a:t>
            </a:r>
          </a:p>
          <a:p>
            <a:r>
              <a:rPr lang="en-US" dirty="0" smtClean="0"/>
              <a:t>Nearly tried for treason.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75000"/>
              </a:schemeClr>
            </a:gs>
            <a:gs pos="100000">
              <a:schemeClr val="bg2">
                <a:shade val="40000"/>
                <a:satMod val="1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the War of 1812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Willing to fight to defend </a:t>
            </a:r>
            <a:r>
              <a:rPr lang="en-US" dirty="0" smtClean="0"/>
              <a:t>its </a:t>
            </a:r>
            <a:r>
              <a:rPr lang="en-US" dirty="0" smtClean="0"/>
              <a:t>freedom</a:t>
            </a:r>
          </a:p>
          <a:p>
            <a:r>
              <a:rPr lang="en-US" dirty="0" smtClean="0"/>
              <a:t>Our diplomats were treated with more respect when abroad</a:t>
            </a:r>
          </a:p>
          <a:p>
            <a:r>
              <a:rPr lang="en-US" dirty="0" smtClean="0"/>
              <a:t>Less sectionalism</a:t>
            </a:r>
          </a:p>
          <a:p>
            <a:r>
              <a:rPr lang="en-US" dirty="0" smtClean="0"/>
              <a:t>Creation of war heroes- Andrew Jackson and William Henry Harrison</a:t>
            </a:r>
          </a:p>
          <a:p>
            <a:r>
              <a:rPr lang="en-US" dirty="0" smtClean="0"/>
              <a:t>Stronger manufacturing industries</a:t>
            </a:r>
          </a:p>
          <a:p>
            <a:r>
              <a:rPr lang="en-US" dirty="0" smtClean="0"/>
              <a:t>Less dependence on European imports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75000"/>
              </a:schemeClr>
            </a:gs>
            <a:gs pos="100000">
              <a:schemeClr val="bg2">
                <a:shade val="40000"/>
                <a:satMod val="1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nationalism</a:t>
            </a:r>
          </a:p>
          <a:p>
            <a:pPr lvl="1"/>
            <a:r>
              <a:rPr lang="en-US" dirty="0" smtClean="0"/>
              <a:t>American literature</a:t>
            </a:r>
          </a:p>
          <a:p>
            <a:pPr lvl="1"/>
            <a:r>
              <a:rPr lang="en-US" dirty="0" smtClean="0"/>
              <a:t>National Capitol</a:t>
            </a:r>
          </a:p>
          <a:p>
            <a:pPr lvl="1"/>
            <a:r>
              <a:rPr lang="en-US" dirty="0" smtClean="0"/>
              <a:t>National Anthem</a:t>
            </a:r>
          </a:p>
          <a:p>
            <a:r>
              <a:rPr lang="en-US" dirty="0" smtClean="0"/>
              <a:t>Expanded army and navy</a:t>
            </a:r>
          </a:p>
          <a:p>
            <a:r>
              <a:rPr lang="en-US" dirty="0" smtClean="0"/>
              <a:t>New charter for the Bank of the United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Rush-</a:t>
            </a:r>
            <a:r>
              <a:rPr lang="en-US" dirty="0" err="1" smtClean="0"/>
              <a:t>Bagot</a:t>
            </a:r>
            <a:r>
              <a:rPr lang="en-US" dirty="0" smtClean="0"/>
              <a:t> Treaty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Between Britain and the US</a:t>
            </a:r>
          </a:p>
          <a:p>
            <a:r>
              <a:rPr lang="en-US" dirty="0" smtClean="0"/>
              <a:t>Limited naval power on the Great Lakes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“American System”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Henry Clay</a:t>
            </a:r>
          </a:p>
          <a:p>
            <a:r>
              <a:rPr lang="en-US" dirty="0" smtClean="0"/>
              <a:t>3 Parts</a:t>
            </a:r>
          </a:p>
          <a:p>
            <a:pPr lvl="1"/>
            <a:r>
              <a:rPr lang="en-US" dirty="0" smtClean="0"/>
              <a:t>Banking- expansion of credit</a:t>
            </a:r>
          </a:p>
          <a:p>
            <a:pPr lvl="1"/>
            <a:r>
              <a:rPr lang="en-US" dirty="0" smtClean="0"/>
              <a:t>Protective Tariff- expand manufacturing</a:t>
            </a:r>
          </a:p>
          <a:p>
            <a:pPr lvl="1"/>
            <a:r>
              <a:rPr lang="en-US" dirty="0" smtClean="0"/>
              <a:t>Internal Improvements (transportation networks)- important for trade and to connect the East to the West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Tariff of 1816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Protective Tariff</a:t>
            </a:r>
          </a:p>
          <a:p>
            <a:r>
              <a:rPr lang="en-US" dirty="0" smtClean="0"/>
              <a:t>Stimulate the national economy</a:t>
            </a:r>
          </a:p>
          <a:p>
            <a:r>
              <a:rPr lang="en-US" dirty="0" smtClean="0"/>
              <a:t>Protect manufacturers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Madison vetoed all attempts to gain federal funding for these projects</a:t>
            </a:r>
          </a:p>
          <a:p>
            <a:r>
              <a:rPr lang="en-US" dirty="0" smtClean="0"/>
              <a:t>Stated this was not an enumerated power, thus unconstitutional- fell within the realm of states’ rights</a:t>
            </a:r>
          </a:p>
          <a:p>
            <a:r>
              <a:rPr lang="en-US" dirty="0" smtClean="0"/>
              <a:t>States began building roads and canals</a:t>
            </a:r>
          </a:p>
          <a:p>
            <a:r>
              <a:rPr lang="en-US" dirty="0" smtClean="0"/>
              <a:t>Private individuals began raising and contributing funds for internal improvements</a:t>
            </a:r>
          </a:p>
          <a:p>
            <a:pPr lvl="1"/>
            <a:r>
              <a:rPr lang="en-US" dirty="0" smtClean="0"/>
              <a:t>Erie Canal and Cumberland Road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War Fronts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WEST &amp; CANADA</a:t>
            </a:r>
          </a:p>
          <a:p>
            <a:pPr lvl="1"/>
            <a:r>
              <a:rPr lang="en-US" sz="2400" dirty="0" smtClean="0"/>
              <a:t>Americans fought poorly</a:t>
            </a:r>
          </a:p>
          <a:p>
            <a:pPr lvl="1"/>
            <a:r>
              <a:rPr lang="en-US" sz="2400" dirty="0" smtClean="0"/>
              <a:t>Army was poorly trained</a:t>
            </a:r>
          </a:p>
          <a:p>
            <a:pPr lvl="1"/>
            <a:r>
              <a:rPr lang="en-US" sz="2400" dirty="0" smtClean="0"/>
              <a:t>Largely unsuccessful</a:t>
            </a:r>
          </a:p>
          <a:p>
            <a:pPr lvl="1"/>
            <a:r>
              <a:rPr lang="en-US" sz="2400" dirty="0" smtClean="0"/>
              <a:t>In Canada- attempted to  fight on 3 fronts at once- poor strategy</a:t>
            </a:r>
            <a:endParaRPr 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Era of Good Feelings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Presidency of James Monroe</a:t>
            </a:r>
          </a:p>
          <a:p>
            <a:r>
              <a:rPr lang="en-US" dirty="0" smtClean="0"/>
              <a:t>Took a Goodwill Tour of the Nation</a:t>
            </a:r>
          </a:p>
          <a:p>
            <a:r>
              <a:rPr lang="en-US" dirty="0" smtClean="0"/>
              <a:t>Mostly a ONE-Party system</a:t>
            </a:r>
          </a:p>
          <a:p>
            <a:r>
              <a:rPr lang="en-US" dirty="0" smtClean="0"/>
              <a:t>Nationalism prevailed</a:t>
            </a:r>
          </a:p>
          <a:p>
            <a:r>
              <a:rPr lang="en-US" dirty="0" smtClean="0"/>
              <a:t>Little sectionalism</a:t>
            </a:r>
          </a:p>
          <a:p>
            <a:r>
              <a:rPr lang="en-US" dirty="0" smtClean="0"/>
              <a:t>Economy good (in the beginning)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Panic of 1819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 Panic</a:t>
            </a:r>
          </a:p>
          <a:p>
            <a:r>
              <a:rPr lang="en-US" dirty="0" smtClean="0"/>
              <a:t>Depression, deflation, bankruptcies, bank failure, unemployment, soup kitchens, overcrowded debtors’ prison</a:t>
            </a:r>
          </a:p>
          <a:p>
            <a:r>
              <a:rPr lang="en-US" dirty="0" smtClean="0"/>
              <a:t>Brought about by the </a:t>
            </a:r>
            <a:r>
              <a:rPr lang="en-US" dirty="0" err="1" smtClean="0"/>
              <a:t>overspeculation</a:t>
            </a:r>
            <a:r>
              <a:rPr lang="en-US" dirty="0" smtClean="0"/>
              <a:t> of western land</a:t>
            </a:r>
          </a:p>
          <a:p>
            <a:r>
              <a:rPr lang="en-US" dirty="0" smtClean="0"/>
              <a:t>“wildcat” (western) banks gave loans for the speculation</a:t>
            </a:r>
          </a:p>
          <a:p>
            <a:r>
              <a:rPr lang="en-US" dirty="0" smtClean="0"/>
              <a:t>Led to foreclosure on farm mortgages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of new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 of new western states</a:t>
            </a:r>
          </a:p>
          <a:p>
            <a:pPr lvl="1"/>
            <a:r>
              <a:rPr lang="en-US" dirty="0" smtClean="0"/>
              <a:t>Admitted alternate free and slave states to maintain the sectional balance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were people moving West?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unknown- mystery</a:t>
            </a:r>
          </a:p>
          <a:p>
            <a:r>
              <a:rPr lang="en-US" dirty="0" smtClean="0"/>
              <a:t>Chance for a better life (“land of promise”)</a:t>
            </a:r>
          </a:p>
          <a:p>
            <a:r>
              <a:rPr lang="en-US" dirty="0" smtClean="0"/>
              <a:t>Cheap land</a:t>
            </a:r>
          </a:p>
          <a:p>
            <a:r>
              <a:rPr lang="en-US" dirty="0" smtClean="0"/>
              <a:t>Land exhaustion in the east</a:t>
            </a:r>
          </a:p>
          <a:p>
            <a:r>
              <a:rPr lang="en-US" dirty="0" smtClean="0"/>
              <a:t>Indians under control</a:t>
            </a:r>
          </a:p>
          <a:p>
            <a:r>
              <a:rPr lang="en-US" dirty="0" smtClean="0"/>
              <a:t>New roads connecting East and West</a:t>
            </a:r>
          </a:p>
          <a:p>
            <a:r>
              <a:rPr lang="en-US" dirty="0" smtClean="0"/>
              <a:t>New immigrants</a:t>
            </a:r>
          </a:p>
          <a:p>
            <a:r>
              <a:rPr lang="en-US" dirty="0" smtClean="0"/>
              <a:t>Land Act of 1820- cheaper land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Tallmadge </a:t>
            </a:r>
            <a:r>
              <a:rPr lang="en-US" dirty="0" err="1" smtClean="0"/>
              <a:t>Amenment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more slaves allowed in Missouri</a:t>
            </a:r>
          </a:p>
          <a:p>
            <a:r>
              <a:rPr lang="en-US" dirty="0" smtClean="0"/>
              <a:t>Gradual emancipation of children born to slavery</a:t>
            </a:r>
          </a:p>
          <a:p>
            <a:r>
              <a:rPr lang="en-US" dirty="0" smtClean="0"/>
              <a:t>UNPOPULAR</a:t>
            </a:r>
          </a:p>
          <a:p>
            <a:r>
              <a:rPr lang="en-US" dirty="0" smtClean="0"/>
              <a:t>Southern slave owners- feared total emancipation</a:t>
            </a:r>
          </a:p>
          <a:p>
            <a:r>
              <a:rPr lang="en-US" dirty="0" smtClean="0"/>
              <a:t>Westerners- wanted unrestricted movement to increase population = new statehood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Missouri Compromise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1820</a:t>
            </a:r>
          </a:p>
          <a:p>
            <a:r>
              <a:rPr lang="en-US" dirty="0" smtClean="0"/>
              <a:t>Agreement brokered by Henry Clay- the “Great Compromiser”</a:t>
            </a:r>
          </a:p>
          <a:p>
            <a:r>
              <a:rPr lang="en-US" dirty="0" smtClean="0"/>
              <a:t>Missouri enters as a SLAVE state</a:t>
            </a:r>
          </a:p>
          <a:p>
            <a:r>
              <a:rPr lang="en-US" dirty="0" smtClean="0"/>
              <a:t>Maine enters as a FREE state</a:t>
            </a:r>
          </a:p>
          <a:p>
            <a:r>
              <a:rPr lang="en-US" dirty="0" smtClean="0"/>
              <a:t>Balance of power is maintained</a:t>
            </a:r>
          </a:p>
          <a:p>
            <a:r>
              <a:rPr lang="en-US" dirty="0" smtClean="0"/>
              <a:t>Line set at 36, 30 for future- above = FREE, below = SLAVE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McCulloch v. Maryland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Marshall Court</a:t>
            </a:r>
          </a:p>
          <a:p>
            <a:r>
              <a:rPr lang="en-US" dirty="0" smtClean="0"/>
              <a:t>MD taxing Bank of the US</a:t>
            </a:r>
          </a:p>
          <a:p>
            <a:r>
              <a:rPr lang="en-US" dirty="0" smtClean="0"/>
              <a:t>Decision:  Taxing bank = preventing them from operating efficiently</a:t>
            </a:r>
          </a:p>
          <a:p>
            <a:r>
              <a:rPr lang="en-US" dirty="0" smtClean="0"/>
              <a:t>Declaration of Bank as Constitutional</a:t>
            </a:r>
          </a:p>
          <a:p>
            <a:r>
              <a:rPr lang="en-US" dirty="0" smtClean="0"/>
              <a:t>Supported loose </a:t>
            </a:r>
            <a:r>
              <a:rPr lang="en-US" dirty="0" err="1" smtClean="0"/>
              <a:t>constructionism</a:t>
            </a:r>
            <a:r>
              <a:rPr lang="en-US" dirty="0" smtClean="0"/>
              <a:t> and concept of “implied powers”</a:t>
            </a:r>
          </a:p>
          <a:p>
            <a:r>
              <a:rPr lang="en-US" dirty="0" smtClean="0"/>
              <a:t>Continued to strengthen the federal government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Cohens</a:t>
            </a:r>
            <a:r>
              <a:rPr lang="en-US" dirty="0" smtClean="0"/>
              <a:t> v. Virginia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Marshall Court</a:t>
            </a:r>
          </a:p>
          <a:p>
            <a:r>
              <a:rPr lang="en-US" dirty="0" smtClean="0"/>
              <a:t>Decision:  Right of the federal court to oversee the decisions of the state courts </a:t>
            </a:r>
          </a:p>
          <a:p>
            <a:r>
              <a:rPr lang="en-US" dirty="0" smtClean="0"/>
              <a:t>Loss of state rights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Gibbons v. Ogden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Marshall Court</a:t>
            </a:r>
          </a:p>
          <a:p>
            <a:r>
              <a:rPr lang="en-US" dirty="0" smtClean="0"/>
              <a:t>Decision:  interstate travel and commerce a federal issue, not a state issue</a:t>
            </a:r>
          </a:p>
          <a:p>
            <a:r>
              <a:rPr lang="en-US" dirty="0" smtClean="0"/>
              <a:t>NY/NJ steamboat case</a:t>
            </a:r>
          </a:p>
          <a:p>
            <a:r>
              <a:rPr lang="en-US" dirty="0" smtClean="0"/>
              <a:t>Interstate cases continue to be federal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Dartmouth College v. Woodward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Marshall Court</a:t>
            </a:r>
          </a:p>
          <a:p>
            <a:r>
              <a:rPr lang="en-US" dirty="0" smtClean="0"/>
              <a:t>NH tried to change the college’s original charter</a:t>
            </a:r>
          </a:p>
          <a:p>
            <a:r>
              <a:rPr lang="en-US" dirty="0" smtClean="0"/>
              <a:t>Decision:  a charter is a contract and it has to be upheld since it is legally binding.  </a:t>
            </a:r>
          </a:p>
          <a:p>
            <a:r>
              <a:rPr lang="en-US" dirty="0" smtClean="0"/>
              <a:t>Protected businesses against state encroachments and interference</a:t>
            </a:r>
          </a:p>
          <a:p>
            <a:r>
              <a:rPr lang="en-US" dirty="0" smtClean="0"/>
              <a:t>Unintended effects:  corporations with charters escape necessary public controls and oversight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War Fronts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At Sea</a:t>
            </a:r>
          </a:p>
          <a:p>
            <a:pPr lvl="1"/>
            <a:r>
              <a:rPr lang="en-US" sz="2800" dirty="0" smtClean="0"/>
              <a:t>Most able and well-prepared</a:t>
            </a:r>
          </a:p>
          <a:p>
            <a:pPr lvl="1"/>
            <a:r>
              <a:rPr lang="en-US" sz="2800" dirty="0" smtClean="0"/>
              <a:t>“Old Iron-sides”</a:t>
            </a:r>
            <a:endParaRPr lang="en-US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Boundaries &amp; Territories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49</a:t>
            </a:r>
            <a:r>
              <a:rPr lang="en-US" baseline="30000" dirty="0" smtClean="0"/>
              <a:t>th</a:t>
            </a:r>
            <a:r>
              <a:rPr lang="en-US" dirty="0" smtClean="0"/>
              <a:t> Parallel-  Boundary line set between the United States and the British- Canada in the West (above the Louisiana Purchase)</a:t>
            </a:r>
          </a:p>
          <a:p>
            <a:r>
              <a:rPr lang="en-US" dirty="0" smtClean="0"/>
              <a:t>Oregon Territory- shared between the US and the British</a:t>
            </a:r>
          </a:p>
          <a:p>
            <a:r>
              <a:rPr lang="en-US" dirty="0" smtClean="0"/>
              <a:t>Adams-</a:t>
            </a:r>
            <a:r>
              <a:rPr lang="en-US" dirty="0" err="1" smtClean="0"/>
              <a:t>Onis</a:t>
            </a:r>
            <a:r>
              <a:rPr lang="en-US" dirty="0" smtClean="0"/>
              <a:t> Treaty-  between the US &amp; Spain in 1819 that set the boundary between the two nations.  Also handed Florida over to the US.  (Following Jackson’s invasion of Florida)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Monroe Doctrine (1823)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intervention in affairs of the western hemisphere would be seen as an act of aggression toward the US</a:t>
            </a:r>
          </a:p>
          <a:p>
            <a:r>
              <a:rPr lang="en-US" dirty="0" smtClean="0"/>
              <a:t>Included colonization of South American nations.</a:t>
            </a:r>
          </a:p>
          <a:p>
            <a:r>
              <a:rPr lang="en-US" dirty="0" smtClean="0"/>
              <a:t>Big talk for such a weak nation- could we back it up????</a:t>
            </a:r>
          </a:p>
          <a:p>
            <a:r>
              <a:rPr lang="en-US" dirty="0" smtClean="0"/>
              <a:t>We wouldn’t interfere in their hemisphere, they couldn’t interfere </a:t>
            </a:r>
            <a:r>
              <a:rPr lang="en-US" smtClean="0"/>
              <a:t>in ours.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19400" y="4876800"/>
            <a:ext cx="5879592" cy="1161288"/>
          </a:xfrm>
        </p:spPr>
        <p:txBody>
          <a:bodyPr/>
          <a:lstStyle/>
          <a:p>
            <a:r>
              <a:rPr lang="en-US" dirty="0" smtClean="0"/>
              <a:t>“Old Ironsides”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834640" y="6062472"/>
            <a:ext cx="5879592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026" name="Picture 2" descr="old ironside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536" b="9536"/>
          <a:stretch>
            <a:fillRect/>
          </a:stretch>
        </p:blipFill>
        <p:spPr bwMode="auto">
          <a:xfrm>
            <a:off x="2667000" y="381000"/>
            <a:ext cx="61722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Oliver Wendell Holmes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514600" y="1981201"/>
            <a:ext cx="3048000" cy="41290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/>
              <a:t>Ay, tear her tattered ensign down! </a:t>
            </a:r>
            <a:br>
              <a:rPr lang="en-US" sz="1400" dirty="0" smtClean="0"/>
            </a:br>
            <a:r>
              <a:rPr lang="en-US" sz="1400" dirty="0" smtClean="0"/>
              <a:t>Long has it waved on high, </a:t>
            </a:r>
            <a:br>
              <a:rPr lang="en-US" sz="1400" dirty="0" smtClean="0"/>
            </a:br>
            <a:r>
              <a:rPr lang="en-US" sz="1400" dirty="0" smtClean="0"/>
              <a:t>And many an eye has danced to see </a:t>
            </a:r>
            <a:br>
              <a:rPr lang="en-US" sz="1400" dirty="0" smtClean="0"/>
            </a:br>
            <a:r>
              <a:rPr lang="en-US" sz="1400" dirty="0" smtClean="0"/>
              <a:t>That banner in the sky; </a:t>
            </a:r>
            <a:br>
              <a:rPr lang="en-US" sz="1400" dirty="0" smtClean="0"/>
            </a:br>
            <a:r>
              <a:rPr lang="en-US" sz="1400" dirty="0" smtClean="0"/>
              <a:t>Beneath it rung the battle shout, </a:t>
            </a:r>
            <a:br>
              <a:rPr lang="en-US" sz="1400" dirty="0" smtClean="0"/>
            </a:br>
            <a:r>
              <a:rPr lang="en-US" sz="1400" dirty="0" smtClean="0"/>
              <a:t>And burst the cannon’s roar; — </a:t>
            </a:r>
            <a:br>
              <a:rPr lang="en-US" sz="1400" dirty="0" smtClean="0"/>
            </a:br>
            <a:r>
              <a:rPr lang="en-US" sz="1400" dirty="0" smtClean="0"/>
              <a:t>The meteor of the ocean air </a:t>
            </a:r>
            <a:br>
              <a:rPr lang="en-US" sz="1400" dirty="0" smtClean="0"/>
            </a:br>
            <a:r>
              <a:rPr lang="en-US" sz="1400" dirty="0" smtClean="0"/>
              <a:t>Shall sweep the clouds no more. </a:t>
            </a:r>
          </a:p>
          <a:p>
            <a:pPr>
              <a:buNone/>
            </a:pPr>
            <a:r>
              <a:rPr lang="en-US" sz="1400" dirty="0" smtClean="0"/>
              <a:t>Her deck, once red with heroes’ blood, </a:t>
            </a:r>
            <a:br>
              <a:rPr lang="en-US" sz="1400" dirty="0" smtClean="0"/>
            </a:br>
            <a:r>
              <a:rPr lang="en-US" sz="1400" dirty="0" smtClean="0"/>
              <a:t>Where knelt the vanquished foe, </a:t>
            </a:r>
            <a:br>
              <a:rPr lang="en-US" sz="1400" dirty="0" smtClean="0"/>
            </a:br>
            <a:r>
              <a:rPr lang="en-US" sz="1400" dirty="0" smtClean="0"/>
              <a:t>When winds were hurrying o’er the flood, </a:t>
            </a:r>
            <a:br>
              <a:rPr lang="en-US" sz="1400" dirty="0" smtClean="0"/>
            </a:br>
            <a:endParaRPr lang="en-US" sz="1400" dirty="0" smtClean="0"/>
          </a:p>
          <a:p>
            <a:pPr>
              <a:buNone/>
            </a:pPr>
            <a:endParaRPr lang="en-US" sz="1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638800" y="1981201"/>
            <a:ext cx="3048000" cy="41290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And waves were white below, </a:t>
            </a:r>
            <a:br>
              <a:rPr lang="en-US" dirty="0" smtClean="0"/>
            </a:br>
            <a:r>
              <a:rPr lang="en-US" dirty="0" smtClean="0"/>
              <a:t>No more shall feel the victor’s tread, </a:t>
            </a:r>
            <a:br>
              <a:rPr lang="en-US" dirty="0" smtClean="0"/>
            </a:br>
            <a:r>
              <a:rPr lang="en-US" dirty="0" smtClean="0"/>
              <a:t>Or know the conquered knee; — </a:t>
            </a:r>
            <a:br>
              <a:rPr lang="en-US" dirty="0" smtClean="0"/>
            </a:br>
            <a:r>
              <a:rPr lang="en-US" dirty="0" smtClean="0"/>
              <a:t>The harpies of the shore shall pluck </a:t>
            </a:r>
            <a:br>
              <a:rPr lang="en-US" dirty="0" smtClean="0"/>
            </a:br>
            <a:r>
              <a:rPr lang="en-US" dirty="0" smtClean="0"/>
              <a:t>The eagle of the sea!</a:t>
            </a:r>
          </a:p>
          <a:p>
            <a:pPr>
              <a:buNone/>
            </a:pPr>
            <a:r>
              <a:rPr lang="en-US" dirty="0" smtClean="0"/>
              <a:t>Oh, better that her shattered hulk </a:t>
            </a:r>
            <a:br>
              <a:rPr lang="en-US" dirty="0" smtClean="0"/>
            </a:br>
            <a:r>
              <a:rPr lang="en-US" dirty="0" smtClean="0"/>
              <a:t>Should sink beneath the wave; </a:t>
            </a:r>
            <a:br>
              <a:rPr lang="en-US" dirty="0" smtClean="0"/>
            </a:br>
            <a:r>
              <a:rPr lang="en-US" dirty="0" smtClean="0"/>
              <a:t>Her thunders shook the mighty deep, </a:t>
            </a:r>
            <a:br>
              <a:rPr lang="en-US" dirty="0" smtClean="0"/>
            </a:br>
            <a:r>
              <a:rPr lang="en-US" dirty="0" smtClean="0"/>
              <a:t>And there should be her grave; </a:t>
            </a:r>
            <a:br>
              <a:rPr lang="en-US" dirty="0" smtClean="0"/>
            </a:br>
            <a:r>
              <a:rPr lang="en-US" dirty="0" smtClean="0"/>
              <a:t>Nail to the mast her holy flag, </a:t>
            </a:r>
            <a:br>
              <a:rPr lang="en-US" dirty="0" smtClean="0"/>
            </a:br>
            <a:r>
              <a:rPr lang="en-US" dirty="0" smtClean="0"/>
              <a:t>Set every threadbare sail, </a:t>
            </a:r>
            <a:br>
              <a:rPr lang="en-US" dirty="0" smtClean="0"/>
            </a:br>
            <a:r>
              <a:rPr lang="en-US" dirty="0" smtClean="0"/>
              <a:t>And give her to the god of storms, </a:t>
            </a:r>
            <a:br>
              <a:rPr lang="en-US" dirty="0" smtClean="0"/>
            </a:br>
            <a:r>
              <a:rPr lang="en-US" dirty="0" smtClean="0"/>
              <a:t>The lightning and the gale!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Napoleon was defeated at the Battle of Waterloo</a:t>
            </a:r>
          </a:p>
          <a:p>
            <a:r>
              <a:rPr lang="en-US" sz="2400" dirty="0" smtClean="0"/>
              <a:t>British attention was no longer divided- all attention on the US</a:t>
            </a:r>
          </a:p>
          <a:p>
            <a:r>
              <a:rPr lang="en-US" sz="2400" dirty="0" smtClean="0"/>
              <a:t>Best troops began arriving in North America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Washington 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British sailed up the Chesapeake to attack the Capitol</a:t>
            </a:r>
          </a:p>
          <a:p>
            <a:r>
              <a:rPr lang="en-US" sz="2400" dirty="0" smtClean="0"/>
              <a:t>White House and Capitol burned</a:t>
            </a:r>
          </a:p>
          <a:p>
            <a:r>
              <a:rPr lang="en-US" sz="2400" dirty="0" smtClean="0"/>
              <a:t>Dolly Madison saved Washington’s portrait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Baltimore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British unable to take Baltimore</a:t>
            </a:r>
          </a:p>
          <a:p>
            <a:r>
              <a:rPr lang="en-US" sz="2400" dirty="0" smtClean="0"/>
              <a:t>Battle at Fort McHenry</a:t>
            </a:r>
          </a:p>
          <a:p>
            <a:r>
              <a:rPr lang="en-US" sz="2400" dirty="0" smtClean="0"/>
              <a:t>“Star Spangled Banner” by Francis Scott Key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New Orleans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Andrew Jackson</a:t>
            </a:r>
          </a:p>
          <a:p>
            <a:r>
              <a:rPr lang="en-US" sz="2400" dirty="0" smtClean="0"/>
              <a:t>War Hero &amp; Indian fighter</a:t>
            </a:r>
          </a:p>
          <a:p>
            <a:r>
              <a:rPr lang="en-US" sz="2400" dirty="0" smtClean="0"/>
              <a:t>Battle occurred two weeks after the treaty was signed- word had not reached them yet</a:t>
            </a:r>
          </a:p>
          <a:p>
            <a:r>
              <a:rPr lang="en-US" sz="2400" dirty="0" smtClean="0"/>
              <a:t>Defeated the British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nels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anels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nels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100000"/>
                <a:satMod val="150000"/>
              </a:schemeClr>
            </a:gs>
            <a:gs pos="35000">
              <a:schemeClr val="phClr">
                <a:tint val="90000"/>
                <a:alpha val="85000"/>
                <a:satMod val="150000"/>
              </a:schemeClr>
            </a:gs>
            <a:gs pos="100000">
              <a:schemeClr val="phClr">
                <a:tint val="80000"/>
                <a:alpha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6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tint val="90000"/>
                <a:shade val="100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alpha val="80000"/>
              <a:satMod val="105000"/>
            </a:schemeClr>
          </a:solidFill>
          <a:prstDash val="solid"/>
        </a:ln>
        <a:ln w="12700" cap="flat" cmpd="sng" algn="ctr">
          <a:solidFill>
            <a:schemeClr val="phClr">
              <a:alpha val="70000"/>
            </a:schemeClr>
          </a:solidFill>
          <a:prstDash val="solid"/>
        </a:ln>
        <a:ln w="19050" cap="flat" cmpd="sng" algn="ctr">
          <a:solidFill>
            <a:schemeClr val="phClr">
              <a:alpha val="6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</a:effectLst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  <a:reflection blurRad="12700" stA="35000" endPos="4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4200000"/>
            </a:lightRig>
          </a:scene3d>
          <a:sp3d prstMaterial="softEdge"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150000"/>
              </a:schemeClr>
              <a:schemeClr val="phClr">
                <a:tint val="97000"/>
                <a:shade val="85000"/>
                <a:satMod val="150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100000">
              <a:schemeClr val="phClr">
                <a:shade val="4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Panels</Template>
  <TotalTime>101</TotalTime>
  <Words>991</Words>
  <Application>Microsoft Office PowerPoint</Application>
  <PresentationFormat>On-screen Show (4:3)</PresentationFormat>
  <Paragraphs>157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Panels</vt:lpstr>
      <vt:lpstr>War of 1812</vt:lpstr>
      <vt:lpstr>War Fronts</vt:lpstr>
      <vt:lpstr>War Fronts</vt:lpstr>
      <vt:lpstr>“Old Ironsides”</vt:lpstr>
      <vt:lpstr>Oliver Wendell Holmes</vt:lpstr>
      <vt:lpstr>Napoleon</vt:lpstr>
      <vt:lpstr>Washington DC</vt:lpstr>
      <vt:lpstr>Baltimore</vt:lpstr>
      <vt:lpstr>Battle of New Orleans</vt:lpstr>
      <vt:lpstr>Treaty of Ghent</vt:lpstr>
      <vt:lpstr>Hartford Convention</vt:lpstr>
      <vt:lpstr>Slide 12</vt:lpstr>
      <vt:lpstr>Slide 13</vt:lpstr>
      <vt:lpstr>Impact of the War of 1812 </vt:lpstr>
      <vt:lpstr>Slide 15</vt:lpstr>
      <vt:lpstr>Rush-Bagot Treaty</vt:lpstr>
      <vt:lpstr>The “American System”</vt:lpstr>
      <vt:lpstr>Tariff of 1816</vt:lpstr>
      <vt:lpstr>Internal Improvements</vt:lpstr>
      <vt:lpstr>Era of Good Feelings</vt:lpstr>
      <vt:lpstr>Panic of 1819</vt:lpstr>
      <vt:lpstr>Addition of new states</vt:lpstr>
      <vt:lpstr>Why were people moving West?</vt:lpstr>
      <vt:lpstr>Tallmadge Amenment</vt:lpstr>
      <vt:lpstr>Missouri Compromise</vt:lpstr>
      <vt:lpstr>McCulloch v. Maryland</vt:lpstr>
      <vt:lpstr>Cohens v. Virginia</vt:lpstr>
      <vt:lpstr>Gibbons v. Ogden</vt:lpstr>
      <vt:lpstr>Dartmouth College v. Woodward</vt:lpstr>
      <vt:lpstr>Boundaries &amp; Territories</vt:lpstr>
      <vt:lpstr>Monroe Doctrine (1823)</vt:lpstr>
    </vt:vector>
  </TitlesOfParts>
  <Company>Augusta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 of 1812</dc:title>
  <dc:creator>Augusta County Schools</dc:creator>
  <cp:lastModifiedBy>Augusta County Schools</cp:lastModifiedBy>
  <cp:revision>15</cp:revision>
  <dcterms:created xsi:type="dcterms:W3CDTF">2011-11-08T18:50:44Z</dcterms:created>
  <dcterms:modified xsi:type="dcterms:W3CDTF">2011-11-10T18:55:47Z</dcterms:modified>
</cp:coreProperties>
</file>